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7" r:id="rId2"/>
    <p:sldId id="321" r:id="rId3"/>
    <p:sldId id="348" r:id="rId4"/>
    <p:sldId id="347" r:id="rId5"/>
    <p:sldId id="353" r:id="rId6"/>
    <p:sldId id="357" r:id="rId7"/>
    <p:sldId id="358" r:id="rId8"/>
    <p:sldId id="355" r:id="rId9"/>
    <p:sldId id="360" r:id="rId10"/>
    <p:sldId id="362" r:id="rId11"/>
    <p:sldId id="363" r:id="rId12"/>
    <p:sldId id="359" r:id="rId13"/>
    <p:sldId id="365" r:id="rId14"/>
    <p:sldId id="367" r:id="rId15"/>
    <p:sldId id="366" r:id="rId16"/>
    <p:sldId id="361" r:id="rId17"/>
    <p:sldId id="345" r:id="rId18"/>
    <p:sldId id="354" r:id="rId19"/>
    <p:sldId id="349" r:id="rId20"/>
    <p:sldId id="352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DD4D93"/>
    <a:srgbClr val="516473"/>
    <a:srgbClr val="F8F9F8"/>
    <a:srgbClr val="6B8593"/>
    <a:srgbClr val="CF4597"/>
    <a:srgbClr val="266D9E"/>
    <a:srgbClr val="2E83BC"/>
    <a:srgbClr val="338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7CAA6-836F-482B-A0A0-088C4D0C2AAA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1BFEB-B483-4D53-A614-59A8AF850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6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2A73-30A9-43F3-86B1-B77380310CD4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2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BB73-D0D5-4B43-8F07-1451E6617C53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8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37ED-70D5-4548-8F92-4F3127988856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7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08107-B67B-4FD4-BEBF-8F0BADD967AF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A3E4-7357-4840-8D67-97B5997287BD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21D4-2A64-4DC7-8761-6E8651002DB1}" type="datetime1">
              <a:rPr lang="en-US" smtClean="0"/>
              <a:t>2/21/2018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A5AD-411A-4DD5-B087-5684C5CA0422}" type="datetime1">
              <a:rPr lang="en-US" smtClean="0"/>
              <a:t>2/21/2018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DE4DF-A84C-4A7E-8490-45ED2D50D51B}" type="datetime1">
              <a:rPr lang="en-US" smtClean="0"/>
              <a:t>2/21/2018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698E-7420-419D-8589-7881AF072385}" type="datetime1">
              <a:rPr lang="en-US" smtClean="0"/>
              <a:t>2/21/2018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251622" y="389183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</a:lstStyle>
          <a:p>
            <a:fld id="{BE797BB3-A2D9-49E2-876B-EEC2044617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1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1897-EB6D-4FA0-A665-E7C13ECD9D0C}" type="datetime1">
              <a:rPr lang="en-US" smtClean="0"/>
              <a:t>2/21/2018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2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7804-3FDC-468B-ACED-F79F0294F59D}" type="datetime1">
              <a:rPr lang="en-US" smtClean="0"/>
              <a:t>2/21/2018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4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0A279-9DBC-48DB-ACEF-4E6E55C1F1F8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81D2C2-43BF-469D-AD8E-2E47A78A42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9"/>
                    </a14:imgEffect>
                    <a14:imgEffect>
                      <a14:saturation sat="2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780" r="852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793225"/>
            <a:ext cx="12192000" cy="2064775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19088" y="5194726"/>
            <a:ext cx="11772911" cy="1494057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algn="r" defTabSz="520700" rtl="0" fontAlgn="base">
              <a:spcBef>
                <a:spcPct val="0"/>
              </a:spcBef>
              <a:spcAft>
                <a:spcPct val="0"/>
              </a:spcAft>
              <a:defRPr sz="8000" b="0" kern="1200" spc="-300" baseline="0">
                <a:solidFill>
                  <a:schemeClr val="bg1"/>
                </a:solidFill>
                <a:latin typeface="Museo Slab 700" panose="020000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algn="ctr" defTabSz="520700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Open Sans Light"/>
                <a:ea typeface="Open Sans Light"/>
                <a:cs typeface="Open Sans Light"/>
              </a:defRPr>
            </a:lvl2pPr>
            <a:lvl3pPr algn="ctr" defTabSz="520700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Open Sans Light"/>
                <a:ea typeface="Open Sans Light"/>
                <a:cs typeface="Open Sans Light"/>
              </a:defRPr>
            </a:lvl3pPr>
            <a:lvl4pPr algn="ctr" defTabSz="520700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Open Sans Light"/>
                <a:ea typeface="Open Sans Light"/>
                <a:cs typeface="Open Sans Light"/>
              </a:defRPr>
            </a:lvl4pPr>
            <a:lvl5pPr algn="ctr" defTabSz="520700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Open Sans Light"/>
                <a:ea typeface="Open Sans Light"/>
                <a:cs typeface="Open Sans Light"/>
              </a:defRPr>
            </a:lvl5pPr>
            <a:lvl6pPr marL="457200" algn="ctr" defTabSz="520700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Open Sans Light"/>
                <a:ea typeface="Open Sans Light"/>
                <a:cs typeface="Open Sans Light"/>
              </a:defRPr>
            </a:lvl6pPr>
            <a:lvl7pPr marL="914400" algn="ctr" defTabSz="520700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Open Sans Light"/>
                <a:ea typeface="Open Sans Light"/>
                <a:cs typeface="Open Sans Light"/>
              </a:defRPr>
            </a:lvl7pPr>
            <a:lvl8pPr marL="1371600" algn="ctr" defTabSz="520700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Open Sans Light"/>
                <a:ea typeface="Open Sans Light"/>
                <a:cs typeface="Open Sans Light"/>
              </a:defRPr>
            </a:lvl8pPr>
            <a:lvl9pPr marL="1828800" algn="ctr" defTabSz="520700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Open Sans Light"/>
                <a:ea typeface="Open Sans Light"/>
                <a:cs typeface="Open Sans Light"/>
              </a:defRPr>
            </a:lvl9pPr>
          </a:lstStyle>
          <a:p>
            <a:pPr algn="l">
              <a:lnSpc>
                <a:spcPct val="80000"/>
              </a:lnSpc>
            </a:pPr>
            <a:r>
              <a:rPr lang="fr-FR" sz="32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20/02/2018</a:t>
            </a:r>
          </a:p>
          <a:p>
            <a:pPr algn="l">
              <a:lnSpc>
                <a:spcPct val="80000"/>
              </a:lnSpc>
            </a:pPr>
            <a:r>
              <a:rPr lang="en-US" sz="4800" b="1" spc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 Forecast </a:t>
            </a:r>
          </a:p>
          <a:p>
            <a:pPr algn="l">
              <a:lnSpc>
                <a:spcPct val="80000"/>
              </a:lnSpc>
            </a:pPr>
            <a:endParaRPr lang="fr-FR" sz="3600" b="1" spc="0" baseline="30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641522" y="337959"/>
            <a:ext cx="423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Weather</a:t>
            </a:r>
            <a:r>
              <a:rPr lang="fr-FR" dirty="0">
                <a:solidFill>
                  <a:schemeClr val="bg1"/>
                </a:solidFill>
              </a:rPr>
              <a:t> Risk </a:t>
            </a:r>
            <a:r>
              <a:rPr lang="fr-FR" dirty="0" err="1">
                <a:solidFill>
                  <a:schemeClr val="bg1"/>
                </a:solidFill>
              </a:rPr>
              <a:t>Anlyst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E6704C-EF5A-419E-A0E5-C6D170506B47}"/>
              </a:ext>
            </a:extLst>
          </p:cNvPr>
          <p:cNvSpPr txBox="1"/>
          <p:nvPr/>
        </p:nvSpPr>
        <p:spPr>
          <a:xfrm>
            <a:off x="9851277" y="6150709"/>
            <a:ext cx="267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Laurent </a:t>
            </a:r>
            <a:r>
              <a:rPr lang="en-US" dirty="0" err="1">
                <a:solidFill>
                  <a:schemeClr val="bg1"/>
                </a:solidFill>
              </a:rPr>
              <a:t>Politis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06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Europe –  D+1 to D+2 </a:t>
            </a:r>
            <a:r>
              <a:rPr lang="en-US" sz="3200" b="1" kern="0" spc="-150" dirty="0" err="1">
                <a:solidFill>
                  <a:schemeClr val="tx2"/>
                </a:solidFill>
                <a:latin typeface="Open Sans Extrabold" panose="020B0906030804020204" pitchFamily="34" charset="0"/>
              </a:rPr>
              <a:t>Arpege</a:t>
            </a: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 (</a:t>
            </a:r>
            <a:r>
              <a:rPr lang="en-US" sz="3200" b="1" kern="0" spc="-150" dirty="0" err="1">
                <a:solidFill>
                  <a:schemeClr val="tx2"/>
                </a:solidFill>
                <a:latin typeface="Open Sans Extrabold" panose="020B0906030804020204" pitchFamily="34" charset="0"/>
              </a:rPr>
              <a:t>Météo</a:t>
            </a: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 France)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10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566057" y="3372636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CBEBB1-8BFB-4624-9FCD-B0CACB9D5EDF}"/>
              </a:ext>
            </a:extLst>
          </p:cNvPr>
          <p:cNvSpPr txBox="1"/>
          <p:nvPr/>
        </p:nvSpPr>
        <p:spPr>
          <a:xfrm>
            <a:off x="214902" y="1617670"/>
            <a:ext cx="370395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kern="0" spc="-150" dirty="0">
                <a:solidFill>
                  <a:schemeClr val="bg1"/>
                </a:solidFill>
                <a:latin typeface="Open Sans Extrabold" panose="020B0906030804020204" pitchFamily="34" charset="0"/>
              </a:rPr>
              <a:t>Forecast  D+1 </a:t>
            </a:r>
            <a:r>
              <a:rPr lang="en-US" b="1" kern="0" spc="-150" dirty="0" err="1">
                <a:solidFill>
                  <a:schemeClr val="bg1"/>
                </a:solidFill>
                <a:latin typeface="Open Sans Extrabold" panose="020B0906030804020204" pitchFamily="34" charset="0"/>
              </a:rPr>
              <a:t>Geop</a:t>
            </a:r>
            <a:r>
              <a:rPr lang="en-US" b="1" kern="0" spc="-150" dirty="0">
                <a:solidFill>
                  <a:schemeClr val="bg1"/>
                </a:solidFill>
                <a:latin typeface="Open Sans Extrabold" panose="020B0906030804020204" pitchFamily="34" charset="0"/>
              </a:rPr>
              <a:t> à 500 h/PSL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E5DB8-E0D2-47BE-B1D1-2B1B1C4A9A27}"/>
              </a:ext>
            </a:extLst>
          </p:cNvPr>
          <p:cNvSpPr txBox="1"/>
          <p:nvPr/>
        </p:nvSpPr>
        <p:spPr>
          <a:xfrm>
            <a:off x="214902" y="2399189"/>
            <a:ext cx="622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F93A38A6-0D1D-40F7-9BD3-0783E7B8AEE6}"/>
              </a:ext>
            </a:extLst>
          </p:cNvPr>
          <p:cNvSpPr txBox="1"/>
          <p:nvPr/>
        </p:nvSpPr>
        <p:spPr>
          <a:xfrm>
            <a:off x="4400462" y="1623504"/>
            <a:ext cx="331470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kern="0" spc="-150" dirty="0" err="1">
                <a:solidFill>
                  <a:schemeClr val="bg1"/>
                </a:solidFill>
                <a:latin typeface="Open Sans Extrabold" panose="020B0906030804020204" pitchFamily="34" charset="0"/>
              </a:rPr>
              <a:t>Presyg</a:t>
            </a:r>
            <a:r>
              <a:rPr lang="en-US" b="1" kern="0" spc="-150" dirty="0">
                <a:solidFill>
                  <a:schemeClr val="bg1"/>
                </a:solidFill>
                <a:latin typeface="Open Sans Extrabold" panose="020B0906030804020204" pitchFamily="34" charset="0"/>
              </a:rPr>
              <a:t>  D+2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885EA5A9-D5E5-49E3-8CB5-923FEB734FB3}"/>
              </a:ext>
            </a:extLst>
          </p:cNvPr>
          <p:cNvSpPr txBox="1"/>
          <p:nvPr/>
        </p:nvSpPr>
        <p:spPr>
          <a:xfrm>
            <a:off x="8273145" y="1623504"/>
            <a:ext cx="386880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kern="0" spc="-150" dirty="0">
                <a:solidFill>
                  <a:schemeClr val="bg1"/>
                </a:solidFill>
                <a:latin typeface="Open Sans Extrabold" panose="020B0906030804020204" pitchFamily="34" charset="0"/>
              </a:rPr>
              <a:t>Forecast  D+2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6" name="AutoShape 2" descr="Image result for font awesome thermometer">
            <a:extLst>
              <a:ext uri="{FF2B5EF4-FFF2-40B4-BE49-F238E27FC236}">
                <a16:creationId xmlns:a16="http://schemas.microsoft.com/office/drawing/2014/main" id="{B635FB52-1083-4C0B-AAB3-FE0712F21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AutoShape 4" descr="Image result for font awesome thermometer">
            <a:extLst>
              <a:ext uri="{FF2B5EF4-FFF2-40B4-BE49-F238E27FC236}">
                <a16:creationId xmlns:a16="http://schemas.microsoft.com/office/drawing/2014/main" id="{E6D86277-CF3E-4CA8-B946-CFE99D5E98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1648" y="3429000"/>
            <a:ext cx="2339152" cy="233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D50292-6602-45CA-A27D-2886C852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2" y="5014249"/>
            <a:ext cx="409581" cy="4095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7E7D74-EFC8-4291-9C5B-E1FB972C7D66}"/>
              </a:ext>
            </a:extLst>
          </p:cNvPr>
          <p:cNvSpPr txBox="1"/>
          <p:nvPr/>
        </p:nvSpPr>
        <p:spPr>
          <a:xfrm>
            <a:off x="886419" y="4823834"/>
            <a:ext cx="11028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D+1 to D+2 a </a:t>
            </a:r>
            <a:r>
              <a:rPr lang="en-AU" b="1" dirty="0"/>
              <a:t>Cold drop </a:t>
            </a:r>
            <a:r>
              <a:rPr lang="en-AU" dirty="0" err="1"/>
              <a:t>centered</a:t>
            </a:r>
            <a:r>
              <a:rPr lang="en-AU" dirty="0"/>
              <a:t> on the western coast of Italy (Blocking situation) will bring a sharp drop in temperature  </a:t>
            </a:r>
            <a:r>
              <a:rPr lang="en-AU" b="1" dirty="0"/>
              <a:t>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77E5FC-1081-4CDB-8D17-FEB68CF09BAA}"/>
              </a:ext>
            </a:extLst>
          </p:cNvPr>
          <p:cNvSpPr txBox="1"/>
          <p:nvPr/>
        </p:nvSpPr>
        <p:spPr>
          <a:xfrm>
            <a:off x="892628" y="5636597"/>
            <a:ext cx="1102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north-easterly wind for J +1 to +2 increase in strength for the next day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3ECD496-6146-41A8-A73A-4AEB555D3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7" y="5602572"/>
            <a:ext cx="736139" cy="409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D9548A-0186-435C-A270-66834776E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7" y="2050189"/>
            <a:ext cx="4065687" cy="2710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2D3C4-E0C9-43B8-A7C3-548C7DB82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6" y="2012121"/>
            <a:ext cx="4082645" cy="2503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F6F7D-ABC9-4624-819A-9A5BEF6E7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05" y="2196708"/>
            <a:ext cx="3478029" cy="23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7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CFFEA2E-F3DD-4AF6-920B-1892727CE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9" y="1042236"/>
            <a:ext cx="4389885" cy="5674700"/>
          </a:xfrm>
          <a:prstGeom prst="rect">
            <a:avLst/>
          </a:prstGeom>
        </p:spPr>
      </p:pic>
      <p:sp>
        <p:nvSpPr>
          <p:cNvPr id="19" name="Titre 1"/>
          <p:cNvSpPr txBox="1">
            <a:spLocks/>
          </p:cNvSpPr>
          <p:nvPr/>
        </p:nvSpPr>
        <p:spPr>
          <a:xfrm>
            <a:off x="-152400" y="4050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Europe –  Ensemble Forecast for the next days </a:t>
            </a:r>
          </a:p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J+5  and more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11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566057" y="3372636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589318" y="4166759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E5DB8-E0D2-47BE-B1D1-2B1B1C4A9A27}"/>
              </a:ext>
            </a:extLst>
          </p:cNvPr>
          <p:cNvSpPr txBox="1"/>
          <p:nvPr/>
        </p:nvSpPr>
        <p:spPr>
          <a:xfrm>
            <a:off x="-420906" y="1841360"/>
            <a:ext cx="622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</p:txBody>
      </p:sp>
      <p:sp>
        <p:nvSpPr>
          <p:cNvPr id="26" name="AutoShape 2" descr="Image result for font awesome thermometer">
            <a:extLst>
              <a:ext uri="{FF2B5EF4-FFF2-40B4-BE49-F238E27FC236}">
                <a16:creationId xmlns:a16="http://schemas.microsoft.com/office/drawing/2014/main" id="{B635FB52-1083-4C0B-AAB3-FE0712F21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AutoShape 4" descr="Image result for font awesome thermometer">
            <a:extLst>
              <a:ext uri="{FF2B5EF4-FFF2-40B4-BE49-F238E27FC236}">
                <a16:creationId xmlns:a16="http://schemas.microsoft.com/office/drawing/2014/main" id="{E6D86277-CF3E-4CA8-B946-CFE99D5E98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5136" y="3366515"/>
            <a:ext cx="2339152" cy="233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399A9D-6CBB-4422-B0D4-84675273223B}"/>
              </a:ext>
            </a:extLst>
          </p:cNvPr>
          <p:cNvSpPr txBox="1"/>
          <p:nvPr/>
        </p:nvSpPr>
        <p:spPr>
          <a:xfrm>
            <a:off x="6860561" y="1997839"/>
            <a:ext cx="39695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Blocking and then NAO- situation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Widespread and exceptionally cold conditions will dominate across all major European through and beyond the end of the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possible snowfall isn’t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BCB865-6318-46F7-83F2-E5DA236BA997}"/>
              </a:ext>
            </a:extLst>
          </p:cNvPr>
          <p:cNvSpPr/>
          <p:nvPr/>
        </p:nvSpPr>
        <p:spPr>
          <a:xfrm>
            <a:off x="847940" y="4314548"/>
            <a:ext cx="4389885" cy="240238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1DA574-26AE-47F9-A281-DBD9DB5C7ACF}"/>
              </a:ext>
            </a:extLst>
          </p:cNvPr>
          <p:cNvSpPr/>
          <p:nvPr/>
        </p:nvSpPr>
        <p:spPr>
          <a:xfrm>
            <a:off x="10949220" y="3986910"/>
            <a:ext cx="361177" cy="40664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67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91781" y="-69630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Impact on Gaz consumption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12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CBEBB1-8BFB-4624-9FCD-B0CACB9D5EDF}"/>
              </a:ext>
            </a:extLst>
          </p:cNvPr>
          <p:cNvSpPr txBox="1"/>
          <p:nvPr/>
        </p:nvSpPr>
        <p:spPr>
          <a:xfrm>
            <a:off x="183952" y="959683"/>
            <a:ext cx="312185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kern="0" spc="-150" dirty="0">
                <a:solidFill>
                  <a:schemeClr val="bg1"/>
                </a:solidFill>
                <a:latin typeface="Open Sans Extrabold" panose="020B0906030804020204" pitchFamily="34" charset="0"/>
              </a:rPr>
              <a:t>Insight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E5DB8-E0D2-47BE-B1D1-2B1B1C4A9A27}"/>
              </a:ext>
            </a:extLst>
          </p:cNvPr>
          <p:cNvSpPr txBox="1"/>
          <p:nvPr/>
        </p:nvSpPr>
        <p:spPr>
          <a:xfrm>
            <a:off x="225953" y="1091313"/>
            <a:ext cx="33494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High hydraulics potential  power (above normal snowfall this winter)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Rise of the consumption for the next days and for next week with this </a:t>
            </a:r>
            <a:r>
              <a:rPr lang="en-AU" b="1" dirty="0"/>
              <a:t>Blocking</a:t>
            </a:r>
            <a:r>
              <a:rPr lang="en-AU" dirty="0"/>
              <a:t> situation 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Increase power from</a:t>
            </a:r>
          </a:p>
          <a:p>
            <a:r>
              <a:rPr lang="en-AU" dirty="0"/>
              <a:t>     wind farm 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10B3B8-38F1-45F5-89A7-79C8BCBC2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"/>
          <a:stretch/>
        </p:blipFill>
        <p:spPr>
          <a:xfrm>
            <a:off x="3127743" y="4790920"/>
            <a:ext cx="5145484" cy="1531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44333-A169-4433-BD46-EDBD0E3A7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32"/>
          <a:stretch/>
        </p:blipFill>
        <p:spPr>
          <a:xfrm>
            <a:off x="8302266" y="5031323"/>
            <a:ext cx="3916191" cy="1290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979B6-5634-48E6-B78D-4BC8BB4F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339" y="1709738"/>
            <a:ext cx="7571486" cy="23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4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91781" y="-69630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Impact on Gaz price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13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C1E10E-D965-4458-BAEA-D16081B14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65" y="1462643"/>
            <a:ext cx="5855471" cy="506204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237A6AF-E150-40F4-A7F9-F8A769C2316F}"/>
              </a:ext>
            </a:extLst>
          </p:cNvPr>
          <p:cNvSpPr/>
          <p:nvPr/>
        </p:nvSpPr>
        <p:spPr>
          <a:xfrm>
            <a:off x="7554897" y="4758431"/>
            <a:ext cx="1176939" cy="129614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64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F128C1-B7D0-48F9-9AF8-55DA1219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19" y="1186458"/>
            <a:ext cx="8969406" cy="4989724"/>
          </a:xfrm>
          <a:prstGeom prst="rect">
            <a:avLst/>
          </a:prstGeom>
        </p:spPr>
      </p:pic>
      <p:sp>
        <p:nvSpPr>
          <p:cNvPr id="19" name="Titre 1"/>
          <p:cNvSpPr txBox="1">
            <a:spLocks/>
          </p:cNvSpPr>
          <p:nvPr/>
        </p:nvSpPr>
        <p:spPr>
          <a:xfrm>
            <a:off x="91781" y="-69630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Impact on Gaz price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14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37A6AF-E150-40F4-A7F9-F8A769C2316F}"/>
              </a:ext>
            </a:extLst>
          </p:cNvPr>
          <p:cNvSpPr/>
          <p:nvPr/>
        </p:nvSpPr>
        <p:spPr>
          <a:xfrm>
            <a:off x="6648830" y="3429000"/>
            <a:ext cx="1184042" cy="1435349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2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91781" y="-69630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Old slide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15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3375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Europe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16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CBEBB1-8BFB-4624-9FCD-B0CACB9D5EDF}"/>
              </a:ext>
            </a:extLst>
          </p:cNvPr>
          <p:cNvSpPr txBox="1"/>
          <p:nvPr/>
        </p:nvSpPr>
        <p:spPr>
          <a:xfrm>
            <a:off x="214902" y="1276879"/>
            <a:ext cx="312185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kern="0" spc="-150" dirty="0">
                <a:solidFill>
                  <a:schemeClr val="bg1"/>
                </a:solidFill>
                <a:latin typeface="Open Sans Extrabold" panose="020B0906030804020204" pitchFamily="34" charset="0"/>
              </a:rPr>
              <a:t>Analysis 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E5DB8-E0D2-47BE-B1D1-2B1B1C4A9A27}"/>
              </a:ext>
            </a:extLst>
          </p:cNvPr>
          <p:cNvSpPr txBox="1"/>
          <p:nvPr/>
        </p:nvSpPr>
        <p:spPr>
          <a:xfrm>
            <a:off x="214902" y="2399189"/>
            <a:ext cx="622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2D0285-F5C6-4CA4-8157-DE8E63EF0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 t="45127" r="31604" b="12689"/>
          <a:stretch/>
        </p:blipFill>
        <p:spPr>
          <a:xfrm>
            <a:off x="6161103" y="1584570"/>
            <a:ext cx="5056749" cy="4649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2A1BFB-B6A9-4643-90EA-7AF6E9FAA5C2}"/>
              </a:ext>
            </a:extLst>
          </p:cNvPr>
          <p:cNvSpPr txBox="1"/>
          <p:nvPr/>
        </p:nvSpPr>
        <p:spPr>
          <a:xfrm>
            <a:off x="337457" y="2100943"/>
            <a:ext cx="5056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run (2018/02/18 06H00) </a:t>
            </a:r>
            <a:r>
              <a:rPr lang="en-US" dirty="0" err="1"/>
              <a:t>Arpege</a:t>
            </a:r>
            <a:r>
              <a:rPr lang="en-US" dirty="0"/>
              <a:t> is better for the </a:t>
            </a:r>
            <a:r>
              <a:rPr lang="en-US" dirty="0" err="1"/>
              <a:t>psl</a:t>
            </a:r>
            <a:r>
              <a:rPr lang="en-US" dirty="0"/>
              <a:t> forecast than GFS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831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Old slide - Cyclone Activities -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17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05D46C04-2688-4BD6-9FCC-B49AC68240BB}"/>
              </a:ext>
            </a:extLst>
          </p:cNvPr>
          <p:cNvSpPr txBox="1"/>
          <p:nvPr/>
        </p:nvSpPr>
        <p:spPr>
          <a:xfrm>
            <a:off x="280570" y="1281045"/>
            <a:ext cx="312185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Cyclone Kelvin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ABE67-6A37-4B80-871F-8E102A8BBE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254" y="253037"/>
            <a:ext cx="1040074" cy="737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9F7E4A-CEE4-4185-95B1-DAF8CD7A8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4"/>
          <a:stretch/>
        </p:blipFill>
        <p:spPr>
          <a:xfrm>
            <a:off x="3760053" y="1874694"/>
            <a:ext cx="2655853" cy="3995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1D96F4-D8F8-4ABF-BFCD-3C5559A8510D}"/>
              </a:ext>
            </a:extLst>
          </p:cNvPr>
          <p:cNvSpPr txBox="1"/>
          <p:nvPr/>
        </p:nvSpPr>
        <p:spPr>
          <a:xfrm>
            <a:off x="374131" y="1907651"/>
            <a:ext cx="3121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Cat 2 wind between</a:t>
            </a:r>
          </a:p>
          <a:p>
            <a:r>
              <a:rPr lang="en-GB" dirty="0"/>
              <a:t>     more than 153 km/h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Swell expected 3 and 4 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decrease and fall to a tropical depression </a:t>
            </a:r>
          </a:p>
          <a:p>
            <a:r>
              <a:rPr lang="en-GB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0E848F-C069-4720-B465-7AD86CF7A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30" y="1923031"/>
            <a:ext cx="5327649" cy="39957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BEAE2D-0905-4ACB-90F4-E19E9A390E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87" y="2680243"/>
            <a:ext cx="342792" cy="2430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BE3DFC-AA97-4038-8C22-922B46202162}"/>
              </a:ext>
            </a:extLst>
          </p:cNvPr>
          <p:cNvSpPr/>
          <p:nvPr/>
        </p:nvSpPr>
        <p:spPr>
          <a:xfrm>
            <a:off x="4609855" y="3244334"/>
            <a:ext cx="297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(End of el Niña advanced)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48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78268" y="1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Madden Julian Oscillation and Cyclone relation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18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004792-B137-4563-9E90-6BE6D1F29187}"/>
              </a:ext>
            </a:extLst>
          </p:cNvPr>
          <p:cNvGrpSpPr/>
          <p:nvPr/>
        </p:nvGrpSpPr>
        <p:grpSpPr>
          <a:xfrm>
            <a:off x="5190237" y="1383441"/>
            <a:ext cx="6286948" cy="3961243"/>
            <a:chOff x="5905052" y="2822306"/>
            <a:chExt cx="4730291" cy="31322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C72C57-928B-40E7-868A-EF506251D30D}"/>
                </a:ext>
              </a:extLst>
            </p:cNvPr>
            <p:cNvSpPr txBox="1"/>
            <p:nvPr/>
          </p:nvSpPr>
          <p:spPr>
            <a:xfrm>
              <a:off x="5924498" y="3472214"/>
              <a:ext cx="4710845" cy="2482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Gita and Kelvin maybe related to the MJO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Increase in convection and Rainfall  due to MJO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41429078-C8AD-4C7A-A175-F3A1B47B2EE4}"/>
                </a:ext>
              </a:extLst>
            </p:cNvPr>
            <p:cNvSpPr txBox="1"/>
            <p:nvPr/>
          </p:nvSpPr>
          <p:spPr>
            <a:xfrm>
              <a:off x="5905052" y="2822306"/>
              <a:ext cx="3392326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Outlook </a:t>
              </a:r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C02A90E-9922-4D9C-92D8-26E949A83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191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AF6AFD-5969-4B89-9BA8-487ECCCB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33" y="1383441"/>
            <a:ext cx="4194833" cy="4200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C6FDBD-209D-450A-A8B2-534F944F5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76" y="3526040"/>
            <a:ext cx="3872967" cy="32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6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Cyclone Activities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19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05D46C04-2688-4BD6-9FCC-B49AC68240BB}"/>
              </a:ext>
            </a:extLst>
          </p:cNvPr>
          <p:cNvSpPr txBox="1"/>
          <p:nvPr/>
        </p:nvSpPr>
        <p:spPr>
          <a:xfrm>
            <a:off x="280570" y="1281045"/>
            <a:ext cx="312185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Cyclone Kelvin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ABE67-6A37-4B80-871F-8E102A8BBE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254" y="253037"/>
            <a:ext cx="1040074" cy="737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1D96F4-D8F8-4ABF-BFCD-3C5559A8510D}"/>
              </a:ext>
            </a:extLst>
          </p:cNvPr>
          <p:cNvSpPr txBox="1"/>
          <p:nvPr/>
        </p:nvSpPr>
        <p:spPr>
          <a:xfrm>
            <a:off x="374131" y="1907651"/>
            <a:ext cx="2709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Cat 1 </a:t>
            </a:r>
            <a:r>
              <a:rPr lang="fr-FR" dirty="0" err="1"/>
              <a:t>wind</a:t>
            </a:r>
            <a:r>
              <a:rPr lang="fr-FR" dirty="0"/>
              <a:t> </a:t>
            </a:r>
            <a:r>
              <a:rPr lang="fr-FR" dirty="0" err="1"/>
              <a:t>between</a:t>
            </a:r>
            <a:endParaRPr lang="fr-FR" dirty="0"/>
          </a:p>
          <a:p>
            <a:r>
              <a:rPr lang="fr-FR" dirty="0"/>
              <a:t>     119 &amp; 153 km/h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Swell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at maximum 3 </a:t>
            </a:r>
          </a:p>
          <a:p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ECD84-43B0-4544-A7A9-BDC7BBF46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59" y="1575218"/>
            <a:ext cx="7787092" cy="50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-89937" y="112429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PLAN </a:t>
            </a:r>
            <a:endParaRPr lang="en-US" sz="3200" kern="0" spc="-150" baseline="30000" dirty="0">
              <a:solidFill>
                <a:schemeClr val="tx1">
                  <a:lumMod val="60000"/>
                  <a:lumOff val="4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2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748263" y="1144349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Espace réservé du contenu 7"/>
          <p:cNvSpPr txBox="1">
            <a:spLocks/>
          </p:cNvSpPr>
          <p:nvPr/>
        </p:nvSpPr>
        <p:spPr>
          <a:xfrm>
            <a:off x="748263" y="1434354"/>
            <a:ext cx="10515600" cy="31827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Pacific </a:t>
            </a:r>
          </a:p>
          <a:p>
            <a:pPr lvl="2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El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niña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MJO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Europe </a:t>
            </a:r>
          </a:p>
          <a:p>
            <a:pPr lvl="2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Teleconnexion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MJO</a:t>
            </a:r>
          </a:p>
          <a:p>
            <a:pPr lvl="2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NAO</a:t>
            </a:r>
          </a:p>
          <a:p>
            <a:pPr lvl="2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Forecast </a:t>
            </a:r>
          </a:p>
          <a:p>
            <a:pPr lvl="2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Impact on the market </a:t>
            </a:r>
          </a:p>
          <a:p>
            <a:pPr marL="914400" lvl="2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lvl="2"/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" name="Connecteur droit 19">
            <a:extLst>
              <a:ext uri="{FF2B5EF4-FFF2-40B4-BE49-F238E27FC236}">
                <a16:creationId xmlns:a16="http://schemas.microsoft.com/office/drawing/2014/main" id="{D6926EB8-4C6B-43AF-95E6-826F216F688B}"/>
              </a:ext>
            </a:extLst>
          </p:cNvPr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9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Cyclone Activities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20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05D46C04-2688-4BD6-9FCC-B49AC68240BB}"/>
              </a:ext>
            </a:extLst>
          </p:cNvPr>
          <p:cNvSpPr txBox="1"/>
          <p:nvPr/>
        </p:nvSpPr>
        <p:spPr>
          <a:xfrm>
            <a:off x="280570" y="1281045"/>
            <a:ext cx="312185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Cyclone Gita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ABE67-6A37-4B80-871F-8E102A8BBE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254" y="253037"/>
            <a:ext cx="1040074" cy="737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1D96F4-D8F8-4ABF-BFCD-3C5559A8510D}"/>
              </a:ext>
            </a:extLst>
          </p:cNvPr>
          <p:cNvSpPr txBox="1"/>
          <p:nvPr/>
        </p:nvSpPr>
        <p:spPr>
          <a:xfrm>
            <a:off x="374131" y="1907651"/>
            <a:ext cx="2709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Swell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maximum 8-7m total </a:t>
            </a: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height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Cat 2 to 1 and for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days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tropical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depression</a:t>
            </a:r>
            <a:endParaRPr lang="fr-FR" dirty="0"/>
          </a:p>
          <a:p>
            <a:endParaRPr lang="fr-FR" dirty="0"/>
          </a:p>
          <a:p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ECD84-43B0-4544-A7A9-BDC7BBF46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59" y="1575218"/>
            <a:ext cx="7787092" cy="50546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450F25-E850-42EA-B8A3-CA7E942490DA}"/>
              </a:ext>
            </a:extLst>
          </p:cNvPr>
          <p:cNvSpPr/>
          <p:nvPr/>
        </p:nvSpPr>
        <p:spPr>
          <a:xfrm>
            <a:off x="8719458" y="3429000"/>
            <a:ext cx="2013856" cy="1545771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55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2212E-9E0B-4F5F-958F-B32BE9BFD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" t="9144" r="4905"/>
          <a:stretch/>
        </p:blipFill>
        <p:spPr>
          <a:xfrm>
            <a:off x="837" y="798358"/>
            <a:ext cx="5835660" cy="3094427"/>
          </a:xfrm>
          <a:prstGeom prst="rect">
            <a:avLst/>
          </a:prstGeom>
        </p:spPr>
      </p:pic>
      <p:sp>
        <p:nvSpPr>
          <p:cNvPr id="19" name="Titre 1"/>
          <p:cNvSpPr txBox="1">
            <a:spLocks/>
          </p:cNvSpPr>
          <p:nvPr/>
        </p:nvSpPr>
        <p:spPr>
          <a:xfrm>
            <a:off x="-85858" y="-177080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ENSO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457312" y="817777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3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1923432" y="1431755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58E95-85A6-4061-8F89-45844758AAB6}"/>
              </a:ext>
            </a:extLst>
          </p:cNvPr>
          <p:cNvSpPr/>
          <p:nvPr/>
        </p:nvSpPr>
        <p:spPr>
          <a:xfrm>
            <a:off x="2010127" y="2011964"/>
            <a:ext cx="2529298" cy="534871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A1D731-731C-4020-988A-E0625CF094AC}"/>
              </a:ext>
            </a:extLst>
          </p:cNvPr>
          <p:cNvSpPr/>
          <p:nvPr/>
        </p:nvSpPr>
        <p:spPr>
          <a:xfrm>
            <a:off x="1257831" y="2718829"/>
            <a:ext cx="1504591" cy="9488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8B0134-92A1-431A-981B-E3F33F51C2CC}"/>
              </a:ext>
            </a:extLst>
          </p:cNvPr>
          <p:cNvSpPr/>
          <p:nvPr/>
        </p:nvSpPr>
        <p:spPr>
          <a:xfrm>
            <a:off x="748262" y="1593815"/>
            <a:ext cx="1039805" cy="114434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C2EC8E-7722-4F57-B711-D63C3200AD23}"/>
              </a:ext>
            </a:extLst>
          </p:cNvPr>
          <p:cNvGrpSpPr/>
          <p:nvPr/>
        </p:nvGrpSpPr>
        <p:grpSpPr>
          <a:xfrm>
            <a:off x="5778065" y="1093098"/>
            <a:ext cx="6286948" cy="5582609"/>
            <a:chOff x="5905052" y="1305925"/>
            <a:chExt cx="4730291" cy="55826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9DDE18-678F-43C6-A448-7D8977D7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3418" y="1305925"/>
              <a:ext cx="1467944" cy="13052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068915-4781-44DB-B7B7-E0E522E9B04E}"/>
                </a:ext>
              </a:extLst>
            </p:cNvPr>
            <p:cNvSpPr txBox="1"/>
            <p:nvPr/>
          </p:nvSpPr>
          <p:spPr>
            <a:xfrm>
              <a:off x="5924498" y="3472214"/>
              <a:ext cx="4710845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Current </a:t>
              </a:r>
              <a:r>
                <a:rPr lang="en-US" u="sng" dirty="0"/>
                <a:t>state La </a:t>
              </a:r>
              <a:r>
                <a:rPr lang="en-US" u="sng" dirty="0" err="1"/>
                <a:t>niña</a:t>
              </a:r>
              <a:r>
                <a:rPr lang="en-US" u="sng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Increase probability of cyclone formation in 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  western Pacific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Decrease </a:t>
              </a:r>
              <a:r>
                <a:rPr lang="en-US" dirty="0" err="1"/>
                <a:t>sst</a:t>
              </a:r>
              <a:r>
                <a:rPr lang="en-US" dirty="0"/>
                <a:t> for March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End of el </a:t>
              </a:r>
              <a:r>
                <a:rPr lang="en-US" dirty="0" err="1"/>
                <a:t>niña</a:t>
              </a:r>
              <a:r>
                <a:rPr lang="en-US" dirty="0"/>
                <a:t> advance by the current MJO in phase 7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Maybe neutral ENSO for April  and Mays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005C098E-31CA-4386-99A5-6DA0FCB83C71}"/>
                </a:ext>
              </a:extLst>
            </p:cNvPr>
            <p:cNvSpPr txBox="1"/>
            <p:nvPr/>
          </p:nvSpPr>
          <p:spPr>
            <a:xfrm>
              <a:off x="5905052" y="2822306"/>
              <a:ext cx="3392326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Outlook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3F6E47-123E-4278-90A7-F9C8A6371BF4}"/>
                </a:ext>
              </a:extLst>
            </p:cNvPr>
            <p:cNvSpPr/>
            <p:nvPr/>
          </p:nvSpPr>
          <p:spPr>
            <a:xfrm>
              <a:off x="10170098" y="3429000"/>
              <a:ext cx="465245" cy="369333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E84269-169C-4872-9CE2-46C6B151CFB2}"/>
                </a:ext>
              </a:extLst>
            </p:cNvPr>
            <p:cNvSpPr/>
            <p:nvPr/>
          </p:nvSpPr>
          <p:spPr>
            <a:xfrm>
              <a:off x="10170097" y="4100063"/>
              <a:ext cx="465246" cy="369333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623651A-2BCB-4066-A83D-56A998995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90" y="3918056"/>
            <a:ext cx="3381235" cy="28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MJO – Madden Julian Oscillation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4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004792-B137-4563-9E90-6BE6D1F29187}"/>
              </a:ext>
            </a:extLst>
          </p:cNvPr>
          <p:cNvGrpSpPr/>
          <p:nvPr/>
        </p:nvGrpSpPr>
        <p:grpSpPr>
          <a:xfrm>
            <a:off x="5179351" y="1531293"/>
            <a:ext cx="6286948" cy="4792240"/>
            <a:chOff x="5905052" y="2822306"/>
            <a:chExt cx="4730291" cy="378930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C72C57-928B-40E7-868A-EF506251D30D}"/>
                </a:ext>
              </a:extLst>
            </p:cNvPr>
            <p:cNvSpPr txBox="1"/>
            <p:nvPr/>
          </p:nvSpPr>
          <p:spPr>
            <a:xfrm>
              <a:off x="5924498" y="3472214"/>
              <a:ext cx="4710845" cy="313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Strong MJO until 7 and 8 February in the western Pacific 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Weaken el Nina condition  due to MJO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 Weaken MJO in the next days move eastward rapidly into phase 8 to phase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Teleconnexion</a:t>
              </a:r>
              <a:r>
                <a:rPr lang="en-US" dirty="0"/>
                <a:t> sudden Stratospheric Warming Events due to powerful  MJO event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41429078-C8AD-4C7A-A175-F3A1B47B2EE4}"/>
                </a:ext>
              </a:extLst>
            </p:cNvPr>
            <p:cNvSpPr txBox="1"/>
            <p:nvPr/>
          </p:nvSpPr>
          <p:spPr>
            <a:xfrm>
              <a:off x="5905052" y="2822306"/>
              <a:ext cx="3392326" cy="3693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Outlook </a:t>
              </a:r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CC02A90E-9922-4D9C-92D8-26E949A83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191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02F31-68A1-4E0D-A201-954EAC168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49" y="207611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0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 Teleconnections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5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CBEBB1-8BFB-4624-9FCD-B0CACB9D5EDF}"/>
              </a:ext>
            </a:extLst>
          </p:cNvPr>
          <p:cNvSpPr txBox="1"/>
          <p:nvPr/>
        </p:nvSpPr>
        <p:spPr>
          <a:xfrm>
            <a:off x="278992" y="1535290"/>
            <a:ext cx="429856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MJO Impacts on </a:t>
            </a:r>
            <a:r>
              <a:rPr lang="fr-FR" b="1" dirty="0" err="1">
                <a:solidFill>
                  <a:schemeClr val="bg1"/>
                </a:solidFill>
              </a:rPr>
              <a:t>Artic</a:t>
            </a:r>
            <a:r>
              <a:rPr lang="fr-FR" b="1" dirty="0">
                <a:solidFill>
                  <a:schemeClr val="bg1"/>
                </a:solidFill>
              </a:rPr>
              <a:t> Oscillation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E5DB8-E0D2-47BE-B1D1-2B1B1C4A9A27}"/>
              </a:ext>
            </a:extLst>
          </p:cNvPr>
          <p:cNvSpPr txBox="1"/>
          <p:nvPr/>
        </p:nvSpPr>
        <p:spPr>
          <a:xfrm>
            <a:off x="237603" y="2049496"/>
            <a:ext cx="7253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blocking occurs preferentially during the low AO phase the North Atlantic and Russia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next days we have a sharp decrease in the </a:t>
            </a:r>
            <a:r>
              <a:rPr lang="en-US" dirty="0" err="1"/>
              <a:t>Ao</a:t>
            </a:r>
            <a:r>
              <a:rPr lang="en-US" dirty="0"/>
              <a:t> index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High stratospheric warming can be observed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7F8C3F-FCFF-483C-B797-BDCC28A9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" y="3371876"/>
            <a:ext cx="4563524" cy="2661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76EEA8-2730-4EE9-B7AE-A7C25692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851" y="1091313"/>
            <a:ext cx="3956759" cy="5122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19DA03-328B-4EA8-AC9A-98EA5E472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485"/>
          <a:stretch/>
        </p:blipFill>
        <p:spPr>
          <a:xfrm>
            <a:off x="4707733" y="3371876"/>
            <a:ext cx="3458117" cy="27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3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 Teleconnections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6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CBEBB1-8BFB-4624-9FCD-B0CACB9D5EDF}"/>
              </a:ext>
            </a:extLst>
          </p:cNvPr>
          <p:cNvSpPr txBox="1"/>
          <p:nvPr/>
        </p:nvSpPr>
        <p:spPr>
          <a:xfrm>
            <a:off x="237603" y="1357853"/>
            <a:ext cx="530556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MJO Impacts on North Atlantic  Oscillation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E5DB8-E0D2-47BE-B1D1-2B1B1C4A9A27}"/>
              </a:ext>
            </a:extLst>
          </p:cNvPr>
          <p:cNvSpPr txBox="1"/>
          <p:nvPr/>
        </p:nvSpPr>
        <p:spPr>
          <a:xfrm>
            <a:off x="237603" y="1871478"/>
            <a:ext cx="725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 long phase of a NAO+ state we are no in a Blocking situation evolving into a NAO-  situation for the next week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26C2DE-793C-42F0-B981-2DDDBF38F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8" b="56828"/>
          <a:stretch/>
        </p:blipFill>
        <p:spPr>
          <a:xfrm>
            <a:off x="2623773" y="2739786"/>
            <a:ext cx="4288885" cy="1064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B64EFF-E052-42E0-89A7-2E6327E00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14"/>
          <a:stretch/>
        </p:blipFill>
        <p:spPr>
          <a:xfrm>
            <a:off x="88714" y="3704331"/>
            <a:ext cx="7038975" cy="2481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884D6-B3E1-4D10-8E5C-735ECC34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10" y="1048199"/>
            <a:ext cx="4257983" cy="55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2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 Teleconnections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7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CBEBB1-8BFB-4624-9FCD-B0CACB9D5EDF}"/>
              </a:ext>
            </a:extLst>
          </p:cNvPr>
          <p:cNvSpPr txBox="1"/>
          <p:nvPr/>
        </p:nvSpPr>
        <p:spPr>
          <a:xfrm>
            <a:off x="237603" y="1357853"/>
            <a:ext cx="530556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Impacts on </a:t>
            </a:r>
            <a:r>
              <a:rPr lang="fr-FR" b="1" dirty="0" err="1">
                <a:solidFill>
                  <a:schemeClr val="bg1"/>
                </a:solidFill>
              </a:rPr>
              <a:t>temperatures</a:t>
            </a:r>
            <a:r>
              <a:rPr lang="fr-F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E5DB8-E0D2-47BE-B1D1-2B1B1C4A9A27}"/>
              </a:ext>
            </a:extLst>
          </p:cNvPr>
          <p:cNvSpPr txBox="1"/>
          <p:nvPr/>
        </p:nvSpPr>
        <p:spPr>
          <a:xfrm>
            <a:off x="187862" y="1876569"/>
            <a:ext cx="7253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 this week a Blocking situation is expected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decrease in </a:t>
            </a:r>
            <a:r>
              <a:rPr lang="en-AU"/>
              <a:t>temperatures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ED9D0-1213-4217-A615-E80DDC73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98"/>
          <a:stretch/>
        </p:blipFill>
        <p:spPr>
          <a:xfrm>
            <a:off x="8377178" y="1195449"/>
            <a:ext cx="3129022" cy="5329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5767FC-6246-4312-A849-057E0B3AAC1D}"/>
              </a:ext>
            </a:extLst>
          </p:cNvPr>
          <p:cNvSpPr/>
          <p:nvPr/>
        </p:nvSpPr>
        <p:spPr>
          <a:xfrm>
            <a:off x="8179432" y="1091312"/>
            <a:ext cx="3984594" cy="150471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2F6E7B-8A86-4A79-9142-AE9E0C3872B9}"/>
              </a:ext>
            </a:extLst>
          </p:cNvPr>
          <p:cNvSpPr/>
          <p:nvPr/>
        </p:nvSpPr>
        <p:spPr>
          <a:xfrm>
            <a:off x="8109858" y="4931229"/>
            <a:ext cx="3831772" cy="188322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095EB1-A839-4CC8-AB87-4B3BD7B7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64" y="2522900"/>
            <a:ext cx="6601966" cy="40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Impact on temperature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8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CBEBB1-8BFB-4624-9FCD-B0CACB9D5EDF}"/>
              </a:ext>
            </a:extLst>
          </p:cNvPr>
          <p:cNvSpPr txBox="1"/>
          <p:nvPr/>
        </p:nvSpPr>
        <p:spPr>
          <a:xfrm>
            <a:off x="280570" y="1281045"/>
            <a:ext cx="312185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kern="0" spc="-150" dirty="0">
                <a:solidFill>
                  <a:schemeClr val="bg1"/>
                </a:solidFill>
                <a:latin typeface="Open Sans Extrabold" panose="020B0906030804020204" pitchFamily="34" charset="0"/>
              </a:rPr>
              <a:t>Outlooks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E5DB8-E0D2-47BE-B1D1-2B1B1C4A9A27}"/>
              </a:ext>
            </a:extLst>
          </p:cNvPr>
          <p:cNvSpPr txBox="1"/>
          <p:nvPr/>
        </p:nvSpPr>
        <p:spPr>
          <a:xfrm>
            <a:off x="214902" y="2399189"/>
            <a:ext cx="622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74B96-8040-4C3F-BC70-63C6C1CD9F51}"/>
              </a:ext>
            </a:extLst>
          </p:cNvPr>
          <p:cNvSpPr txBox="1"/>
          <p:nvPr/>
        </p:nvSpPr>
        <p:spPr>
          <a:xfrm>
            <a:off x="729829" y="2042520"/>
            <a:ext cx="4277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Cold situation is </a:t>
            </a:r>
            <a:r>
              <a:rPr lang="en-US" dirty="0"/>
              <a:t>Widespread</a:t>
            </a:r>
            <a:r>
              <a:rPr lang="en-GB" dirty="0"/>
              <a:t> in Europe by the east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9FE3C-4EB5-4B11-8B54-1483F4611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91" y="1569042"/>
            <a:ext cx="6163119" cy="4622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D9A942-20BB-4CEA-83BF-748F6E6B1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94" y="3312898"/>
            <a:ext cx="4351842" cy="26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9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/>
          <p:cNvSpPr txBox="1">
            <a:spLocks/>
          </p:cNvSpPr>
          <p:nvPr/>
        </p:nvSpPr>
        <p:spPr>
          <a:xfrm>
            <a:off x="69390" y="35928"/>
            <a:ext cx="12192000" cy="1144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en-US" sz="3200" b="1" kern="0" spc="-150" dirty="0">
                <a:solidFill>
                  <a:schemeClr val="tx2"/>
                </a:solidFill>
                <a:latin typeface="Open Sans Extrabold" panose="020B0906030804020204" pitchFamily="34" charset="0"/>
              </a:rPr>
              <a:t>Europe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5543170" y="1144349"/>
            <a:ext cx="110566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191381"/>
            <a:ext cx="748263" cy="666619"/>
          </a:xfrm>
          <a:solidFill>
            <a:schemeClr val="tx1"/>
          </a:solidFill>
        </p:spPr>
        <p:txBody>
          <a:bodyPr/>
          <a:lstStyle/>
          <a:p>
            <a:pPr algn="ctr"/>
            <a:fld id="{9EDAC3B2-5BA3-4E16-BB04-A1017BAE048E}" type="slidenum">
              <a:rPr lang="en-US" sz="2800" dirty="0">
                <a:solidFill>
                  <a:schemeClr val="bg1"/>
                </a:solidFill>
              </a:rPr>
              <a:t>9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ce réservé du contenu 7"/>
          <p:cNvSpPr txBox="1">
            <a:spLocks/>
          </p:cNvSpPr>
          <p:nvPr/>
        </p:nvSpPr>
        <p:spPr>
          <a:xfrm>
            <a:off x="838200" y="1091313"/>
            <a:ext cx="10515600" cy="4869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1AA7A-5EC1-423B-9FA0-A378D9CD4294}"/>
              </a:ext>
            </a:extLst>
          </p:cNvPr>
          <p:cNvSpPr txBox="1"/>
          <p:nvPr/>
        </p:nvSpPr>
        <p:spPr>
          <a:xfrm>
            <a:off x="5611709" y="4102520"/>
            <a:ext cx="11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endParaRPr lang="en-GB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CBEBB1-8BFB-4624-9FCD-B0CACB9D5EDF}"/>
              </a:ext>
            </a:extLst>
          </p:cNvPr>
          <p:cNvSpPr txBox="1"/>
          <p:nvPr/>
        </p:nvSpPr>
        <p:spPr>
          <a:xfrm>
            <a:off x="214902" y="1276879"/>
            <a:ext cx="312185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kern="0" spc="-150" dirty="0">
                <a:solidFill>
                  <a:schemeClr val="bg1"/>
                </a:solidFill>
                <a:latin typeface="Open Sans Extrabold" panose="020B0906030804020204" pitchFamily="34" charset="0"/>
              </a:rPr>
              <a:t>Analysis 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E5DB8-E0D2-47BE-B1D1-2B1B1C4A9A27}"/>
              </a:ext>
            </a:extLst>
          </p:cNvPr>
          <p:cNvSpPr txBox="1"/>
          <p:nvPr/>
        </p:nvSpPr>
        <p:spPr>
          <a:xfrm>
            <a:off x="214902" y="2399189"/>
            <a:ext cx="622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00FDC5-02F8-4219-9354-5D57A8BF9D7E}"/>
              </a:ext>
            </a:extLst>
          </p:cNvPr>
          <p:cNvSpPr txBox="1"/>
          <p:nvPr/>
        </p:nvSpPr>
        <p:spPr>
          <a:xfrm>
            <a:off x="1775831" y="6013804"/>
            <a:ext cx="100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Arpege</a:t>
            </a:r>
            <a:r>
              <a:rPr lang="en-IE" dirty="0"/>
              <a:t> and GFS very similar with the observation Thursday 22h00 (local)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AE47A-869A-4789-8DF7-96B5260F5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924"/>
            <a:ext cx="4013861" cy="2675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C4B71-0974-44E7-A2DF-A2F07F224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97" y="2046301"/>
            <a:ext cx="3646729" cy="2431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FB4537-E1D2-41D6-A37B-461E398E7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71" y="1494973"/>
            <a:ext cx="4307274" cy="42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-MeteoProtect">
  <a:themeElements>
    <a:clrScheme name="Meteo Protect Color Set">
      <a:dk1>
        <a:srgbClr val="205C84"/>
      </a:dk1>
      <a:lt1>
        <a:sysClr val="window" lastClr="FFFFFF"/>
      </a:lt1>
      <a:dk2>
        <a:srgbClr val="2B2B2B"/>
      </a:dk2>
      <a:lt2>
        <a:srgbClr val="D5D4D1"/>
      </a:lt2>
      <a:accent1>
        <a:srgbClr val="A18E5C"/>
      </a:accent1>
      <a:accent2>
        <a:srgbClr val="D21E29"/>
      </a:accent2>
      <a:accent3>
        <a:srgbClr val="717171"/>
      </a:accent3>
      <a:accent4>
        <a:srgbClr val="47515A"/>
      </a:accent4>
      <a:accent5>
        <a:srgbClr val="2C4553"/>
      </a:accent5>
      <a:accent6>
        <a:srgbClr val="4A9E72"/>
      </a:accent6>
      <a:hlink>
        <a:srgbClr val="4D8199"/>
      </a:hlink>
      <a:folHlink>
        <a:srgbClr val="E2E2E2"/>
      </a:folHlink>
    </a:clrScheme>
    <a:fontScheme name="Meteo Protect Excel Fon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7" id="{A7E1AA2B-C81E-47A5-9B24-1B51E596E0B9}" vid="{6E1D58F7-2371-42DE-92A3-F950F90A2EC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25646</TotalTime>
  <Words>564</Words>
  <Application>Microsoft Office PowerPoint</Application>
  <PresentationFormat>Widescreen</PresentationFormat>
  <Paragraphs>352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Open Sans</vt:lpstr>
      <vt:lpstr>Open Sans Extrabold</vt:lpstr>
      <vt:lpstr>Wingdings</vt:lpstr>
      <vt:lpstr>Theme-MeteoProtect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ENGIE</dc:title>
  <dc:creator>Meteo Protect SAS</dc:creator>
  <cp:lastModifiedBy>Laurent</cp:lastModifiedBy>
  <cp:revision>748</cp:revision>
  <dcterms:created xsi:type="dcterms:W3CDTF">2015-06-18T09:53:22Z</dcterms:created>
  <dcterms:modified xsi:type="dcterms:W3CDTF">2018-02-21T07:38:29Z</dcterms:modified>
</cp:coreProperties>
</file>